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60" r:id="rId4"/>
    <p:sldId id="258" r:id="rId5"/>
    <p:sldId id="267" r:id="rId6"/>
    <p:sldId id="259" r:id="rId7"/>
    <p:sldId id="266" r:id="rId8"/>
    <p:sldId id="268" r:id="rId9"/>
    <p:sldId id="261" r:id="rId10"/>
    <p:sldId id="270" r:id="rId11"/>
    <p:sldId id="269" r:id="rId12"/>
    <p:sldId id="271" r:id="rId13"/>
    <p:sldId id="272" r:id="rId14"/>
    <p:sldId id="273" r:id="rId15"/>
    <p:sldId id="262" r:id="rId16"/>
    <p:sldId id="263" r:id="rId17"/>
    <p:sldId id="264" r:id="rId18"/>
    <p:sldId id="274" r:id="rId19"/>
    <p:sldId id="265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3137"/>
    <p:restoredTop sz="93939"/>
  </p:normalViewPr>
  <p:slideViewPr>
    <p:cSldViewPr snapToGrid="0" snapToObjects="1">
      <p:cViewPr varScale="1">
        <p:scale>
          <a:sx n="84" d="100"/>
          <a:sy n="84" d="100"/>
        </p:scale>
        <p:origin x="44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2460C0-F5BA-7649-8210-092CB3D42902}" type="datetimeFigureOut">
              <a:rPr lang="en-US" smtClean="0"/>
              <a:t>10/17/25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ACE93B-9E3F-1341-A7F5-BEBEF5C041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300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n.org/en/chronicle/article/green-spaces-invaluable-resource-delivering-sustainable-urban-health?utm_source=chatgpt.com" TargetMode="External"/><Relationship Id="rId4" Type="http://schemas.openxmlformats.org/officeDocument/2006/relationships/hyperlink" Target="https://cdn.forestresearch.gov.uk/2022/02/urgp_benefits_of_green_infrastructure-2.pdf?utm_source=chatgpt.com" TargetMode="External"/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iere.org/the-benefits-of-urban-greening-and-its-impact-on-city-life/?utm_source=chatgpt.com" TargetMode="External"/><Relationship Id="rId4" Type="http://schemas.openxmlformats.org/officeDocument/2006/relationships/hyperlink" Target="https://jardinersoliveras.com/urban-green-spaces/environmental-benefits-of-urban-green-spaces-7-powerful-ways-theyre-saving-our-cities-environment/?utm_source=chatgpt.com" TargetMode="External"/><Relationship Id="rId5" Type="http://schemas.openxmlformats.org/officeDocument/2006/relationships/hyperlink" Target="https://www.ons.gov.uk/economy/environmentalaccounts/bulletins/uknaturalcapital/urbanaccounts?utm_source=chatgpt.com" TargetMode="External"/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pa.gov/green-infrastructure/social-benefits-green-infrastructure?utm_source=chatgpt.com" TargetMode="External"/><Relationship Id="rId4" Type="http://schemas.openxmlformats.org/officeDocument/2006/relationships/hyperlink" Target="https://bmcpublichealth.biomedcentral.com/articles/10.1186/s12889-023-15433-0?utm_source=chatgpt.com" TargetMode="External"/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Disadvantaged or lower socio‑economic groups benefit disproportionately from access to green spaces. Better green space access for these groups can help reduce inequalities in health outcomes. (</a:t>
            </a:r>
            <a:r>
              <a:rPr lang="en-US" sz="2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 tooltip="Green Spaces: An Invaluable Resource for Delivering Sustainable Urban Health | United Nations"/>
              </a:rPr>
              <a:t>United Nations</a:t>
            </a:r>
            <a:r>
              <a:rPr lang="en-US" sz="2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Access to green space is associated with more physical activity, which helps reduce obesity, improves cardiovascular health, etc. (</a:t>
            </a:r>
            <a:r>
              <a:rPr lang="en-US" sz="2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4" tooltip="Benefits"/>
              </a:rPr>
              <a:t>Forest Research</a:t>
            </a:r>
            <a:r>
              <a:rPr lang="en-US" sz="2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6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ACE93B-9E3F-1341-A7F5-BEBEF5C0413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7179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Green spaces help with </a:t>
            </a:r>
            <a:r>
              <a:rPr lang="en-US" sz="38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stormwater</a:t>
            </a:r>
            <a:r>
              <a:rPr lang="en-US" sz="3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absorption, reducing runoff and risk of flooding. They also help filter pollutants from water. (</a:t>
            </a:r>
            <a:r>
              <a:rPr lang="en-US" sz="3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 tooltip="The Benefits of Urban Greening and Its Impact on City Life - The Institute for Environmental Research and Education"/>
              </a:rPr>
              <a:t>Institute for Environmental Research</a:t>
            </a:r>
            <a:r>
              <a:rPr lang="en-US" sz="3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Green spaces with trees cool their surroundings via shading and evapotranspiration. Reductions in surface or air temperature around green areas are commonly observed. (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4" tooltip="Environmental Benefits of Urban Green Spaces: 7 Powerful Ways They're Saving Our Cities' Environment - Jardinersoliveras"/>
              </a:rPr>
              <a:t>jardinersoliveras.com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Vegetation (trees, grass, shrubs) remove pollutants — particulate matter, nitrogen oxides etc. The UK data above (27,900 </a:t>
            </a:r>
            <a:r>
              <a:rPr lang="en-US" sz="38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tonnes</a:t>
            </a:r>
            <a:r>
              <a:rPr lang="en-US" sz="3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removed) is one example. (</a:t>
            </a:r>
            <a:r>
              <a:rPr lang="en-US" sz="3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5" tooltip="UK natural capital - Office for National Statistics"/>
              </a:rPr>
              <a:t>Office for National Statistics</a:t>
            </a:r>
            <a:r>
              <a:rPr lang="en-US" sz="3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ACE93B-9E3F-1341-A7F5-BEBEF5C0413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6440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Green spaces act as places for people to meet, interact, relax together, strengthening social ties. In disadvantaged or dense </a:t>
            </a:r>
            <a:r>
              <a:rPr lang="en-US" sz="8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neighbourhoods</a:t>
            </a:r>
            <a:r>
              <a:rPr lang="en-US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this can be particularly important. (</a:t>
            </a:r>
            <a:r>
              <a:rPr lang="en-US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 tooltip="Social Benefits of Green Infrastructure | US EPA"/>
              </a:rPr>
              <a:t>Environmental Protection Agency</a:t>
            </a:r>
            <a:r>
              <a:rPr lang="en-US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</a:p>
          <a:p>
            <a:r>
              <a:rPr lang="en-US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Studies show better vegetation levels are linked to more use of public spaces, which mediates stronger </a:t>
            </a:r>
            <a:r>
              <a:rPr lang="en-US" sz="8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neighbourhood</a:t>
            </a:r>
            <a:r>
              <a:rPr lang="en-US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social ties. (</a:t>
            </a:r>
            <a:r>
              <a:rPr lang="en-US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4" tooltip="Neighbourhood socio-economic disadvantage and loneliness: the contribution of green space quantity and quality | BMC Public Health | Full Text"/>
              </a:rPr>
              <a:t>BioMed Central</a:t>
            </a:r>
            <a:r>
              <a:rPr lang="en-US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ACE93B-9E3F-1341-A7F5-BEBEF5C0413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037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4DCA3-B8A3-C84E-8F1B-063CC5D8A3D4}" type="datetimeFigureOut">
              <a:rPr lang="en-US" smtClean="0"/>
              <a:t>10/17/25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124DF-764E-934A-B9A5-581ADED9E3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691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4DCA3-B8A3-C84E-8F1B-063CC5D8A3D4}" type="datetimeFigureOut">
              <a:rPr lang="en-US" smtClean="0"/>
              <a:t>10/17/25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124DF-764E-934A-B9A5-581ADED9E3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292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4DCA3-B8A3-C84E-8F1B-063CC5D8A3D4}" type="datetimeFigureOut">
              <a:rPr lang="en-US" smtClean="0"/>
              <a:t>10/17/25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124DF-764E-934A-B9A5-581ADED9E3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605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4DCA3-B8A3-C84E-8F1B-063CC5D8A3D4}" type="datetimeFigureOut">
              <a:rPr lang="en-US" smtClean="0"/>
              <a:t>10/17/25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124DF-764E-934A-B9A5-581ADED9E3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526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4DCA3-B8A3-C84E-8F1B-063CC5D8A3D4}" type="datetimeFigureOut">
              <a:rPr lang="en-US" smtClean="0"/>
              <a:t>10/17/25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124DF-764E-934A-B9A5-581ADED9E3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68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4DCA3-B8A3-C84E-8F1B-063CC5D8A3D4}" type="datetimeFigureOut">
              <a:rPr lang="en-US" smtClean="0"/>
              <a:t>10/17/25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124DF-764E-934A-B9A5-581ADED9E3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3493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4DCA3-B8A3-C84E-8F1B-063CC5D8A3D4}" type="datetimeFigureOut">
              <a:rPr lang="en-US" smtClean="0"/>
              <a:t>10/17/25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124DF-764E-934A-B9A5-581ADED9E3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877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4DCA3-B8A3-C84E-8F1B-063CC5D8A3D4}" type="datetimeFigureOut">
              <a:rPr lang="en-US" smtClean="0"/>
              <a:t>10/17/25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124DF-764E-934A-B9A5-581ADED9E3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744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4DCA3-B8A3-C84E-8F1B-063CC5D8A3D4}" type="datetimeFigureOut">
              <a:rPr lang="en-US" smtClean="0"/>
              <a:t>10/17/25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124DF-764E-934A-B9A5-581ADED9E3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362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4DCA3-B8A3-C84E-8F1B-063CC5D8A3D4}" type="datetimeFigureOut">
              <a:rPr lang="en-US" smtClean="0"/>
              <a:t>10/17/25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124DF-764E-934A-B9A5-581ADED9E3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530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4DCA3-B8A3-C84E-8F1B-063CC5D8A3D4}" type="datetimeFigureOut">
              <a:rPr lang="en-US" smtClean="0"/>
              <a:t>10/17/25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124DF-764E-934A-B9A5-581ADED9E3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146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94DCA3-B8A3-C84E-8F1B-063CC5D8A3D4}" type="datetimeFigureOut">
              <a:rPr lang="en-US" smtClean="0"/>
              <a:t>10/17/25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0124DF-764E-934A-B9A5-581ADED9E3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828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oss.org.uk/village-green-successes/?utm_source=chatgpt.com" TargetMode="External"/><Relationship Id="rId3" Type="http://schemas.openxmlformats.org/officeDocument/2006/relationships/image" Target="../media/image10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NULL" TargetMode="External"/><Relationship Id="rId3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jpeg"/><Relationship Id="rId6" Type="http://schemas.openxmlformats.org/officeDocument/2006/relationships/image" Target="../media/image19.png"/><Relationship Id="rId7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Relationship Id="rId3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evidence.nihr.ac.uk/alert/local-green-spaces-are-linked-with-better-mental-health/?utm_source=chatgpt.com" TargetMode="External"/><Relationship Id="rId4" Type="http://schemas.openxmlformats.org/officeDocument/2006/relationships/hyperlink" Target="https://www.ons.gov.uk/economy/environmentalaccounts/bulletins/uknaturalcapital/urbanaccounts?utm_source=chatgpt.com" TargetMode="External"/><Relationship Id="rId5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iere.org/the-benefits-of-urban-greening-and-its-impact-on-city-life/?utm_source=chatgpt.com" TargetMode="External"/><Relationship Id="rId4" Type="http://schemas.openxmlformats.org/officeDocument/2006/relationships/image" Target="../media/image7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ea.europa.eu/publications/who-benefits-from-nature-in/garden-for-the-senses-in?utm_source=chatgpt.com" TargetMode="External"/><Relationship Id="rId4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NULL" TargetMode="External"/><Relationship Id="rId4" Type="http://schemas.openxmlformats.org/officeDocument/2006/relationships/hyperlink" Target="https://news.canterbury.gov.uk/consultations/draft-open-space-strategy-2024-2040/?utm_source=chatgpt.com" TargetMode="External"/><Relationship Id="rId5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2" Type="http://schemas.openxmlformats.org/officeDocument/2006/relationships/hyperlink" Target="NUL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Protect </a:t>
            </a:r>
            <a:r>
              <a:rPr lang="en-US" dirty="0" err="1" smtClean="0"/>
              <a:t>Wincheap</a:t>
            </a:r>
            <a:r>
              <a:rPr lang="en-US" dirty="0" smtClean="0"/>
              <a:t> Orchards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Public Meeting – Friday 17th October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791133">
            <a:off x="1151574" y="3909433"/>
            <a:ext cx="1622923" cy="243438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54385">
            <a:off x="9716454" y="3876873"/>
            <a:ext cx="1622923" cy="243438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791133">
            <a:off x="712537" y="208745"/>
            <a:ext cx="1622923" cy="243438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211189">
            <a:off x="9856541" y="212902"/>
            <a:ext cx="1622923" cy="2434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1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2. The Value of The Orchards 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7582" y="2058382"/>
            <a:ext cx="10515600" cy="4351338"/>
          </a:xfrm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smtClean="0"/>
              <a:t>Case Study of Success – Town or Village Green Application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b="1" dirty="0" err="1" smtClean="0"/>
              <a:t>Colston’s</a:t>
            </a:r>
            <a:r>
              <a:rPr lang="en-US" b="1" dirty="0" smtClean="0"/>
              <a:t> </a:t>
            </a:r>
            <a:r>
              <a:rPr lang="en-US" b="1" dirty="0"/>
              <a:t>Field, </a:t>
            </a:r>
            <a:r>
              <a:rPr lang="en-US" b="1" dirty="0" err="1"/>
              <a:t>Frome</a:t>
            </a:r>
            <a:r>
              <a:rPr lang="en-US" b="1" dirty="0"/>
              <a:t> Valley, Bristol</a:t>
            </a:r>
            <a:endParaRPr lang="en-US" dirty="0"/>
          </a:p>
          <a:p>
            <a:pPr lvl="1"/>
            <a:r>
              <a:rPr lang="en-US" dirty="0"/>
              <a:t>Proposal: Development of fields in </a:t>
            </a:r>
            <a:r>
              <a:rPr lang="en-US" dirty="0" err="1"/>
              <a:t>Frome</a:t>
            </a:r>
            <a:r>
              <a:rPr lang="en-US" dirty="0"/>
              <a:t> Valley in Bristol (</a:t>
            </a:r>
            <a:r>
              <a:rPr lang="en-US" dirty="0" err="1"/>
              <a:t>Colston’s</a:t>
            </a:r>
            <a:r>
              <a:rPr lang="en-US" dirty="0"/>
              <a:t> Field) threatened by planning application for luxury housing. (</a:t>
            </a:r>
            <a:r>
              <a:rPr lang="en-US" dirty="0">
                <a:hlinkClick r:id="rId2" tooltip="Village Green Successes | UK Charity - The Open Spaces Society"/>
              </a:rPr>
              <a:t>OSS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Outcome: The land was registered as a town/village green in 2017, giving it legal protection. The developer was persuaded (via community pressure and negotiation) to submit the registration voluntarily. (</a:t>
            </a:r>
            <a:r>
              <a:rPr lang="en-US" dirty="0">
                <a:hlinkClick r:id="rId2" tooltip="Village Green Successes | UK Charity - The Open Spaces Society"/>
              </a:rPr>
              <a:t>OSS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What helped: Active negotiation with the landowner, legal mechanisms for registering land as village/town green, community association involvement. </a:t>
            </a:r>
            <a:endParaRPr lang="en-US" dirty="0" smtClean="0"/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5040" y="365125"/>
            <a:ext cx="2082800" cy="1562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60851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3. Overview of Proposed Housing Developments</a:t>
            </a:r>
            <a:endParaRPr lang="en-US" sz="4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25" t="14344" r="27625" b="15242"/>
          <a:stretch/>
        </p:blipFill>
        <p:spPr>
          <a:xfrm>
            <a:off x="3855720" y="1478281"/>
            <a:ext cx="509016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954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3. Overview of Proposed Housing Developments</a:t>
            </a:r>
            <a:endParaRPr lang="en-US" sz="4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00" t="20155" r="40875" b="14795"/>
          <a:stretch/>
        </p:blipFill>
        <p:spPr>
          <a:xfrm>
            <a:off x="3627120" y="1508760"/>
            <a:ext cx="4602480" cy="521136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38200" y="2346960"/>
            <a:ext cx="246888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dirty="0" smtClean="0"/>
              <a:t>1930 new houses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New school 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New community hub 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Upgraded facilities such as rugby club 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New transport links not listed in local plan </a:t>
            </a:r>
          </a:p>
          <a:p>
            <a:pPr marL="285750" indent="-285750">
              <a:buFont typeface="Arial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1918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3. Overview of Proposed Housing Developments</a:t>
            </a:r>
            <a:endParaRPr lang="en-US" sz="4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50" t="19708" r="13750" b="17030"/>
          <a:stretch/>
        </p:blipFill>
        <p:spPr>
          <a:xfrm>
            <a:off x="1569720" y="2072641"/>
            <a:ext cx="9326880" cy="4312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01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3. Overview of Proposed Housing Developments</a:t>
            </a:r>
            <a:endParaRPr lang="en-US" sz="4000" dirty="0"/>
          </a:p>
        </p:txBody>
      </p:sp>
      <p:sp>
        <p:nvSpPr>
          <p:cNvPr id="9" name="TextBox 8"/>
          <p:cNvSpPr txBox="1"/>
          <p:nvPr/>
        </p:nvSpPr>
        <p:spPr>
          <a:xfrm>
            <a:off x="1188720" y="2164080"/>
            <a:ext cx="74066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 invalidUrl="https://ehq-production-europe.s3.eu-west-1.amazonaws.com/7b91c9e2ebd4cd8ddfe03b24a5d940719fa24786/original/1756815183/b6cbf71e01caafc680109e6d43ba6fdf_Draft Canterbury District Local Plan Focused Consultation R18 %28September 202"/>
              </a:rPr>
              <a:t>https://ehq-production-europe.s3.eu-west-1.amazonaws.com/7b91c9e2ebd4cd8ddfe03b24a5d940719fa24786/original/1756815183/b6cbf71e01caafc680109e6d43ba6fdf_Draft%20Canterbury%20District%20Local%20Plan%20Focused%20Consultation%20R18%20%28September%202025%29.pdf?X-Amz-Algorithm=AWS4-HMAC-SHA256&amp;X-Amz-Credential=AKIA4KKNQAKIJHZMYNPA%2F20251014%2Feu-west-1%2Fs3%2Faws4_request&amp;X-Amz-Date=20251014T215933Z&amp;X-Amz-Expires=300&amp;X-Amz-SignedHeaders=host&amp;X-Amz-Signature=07af6ba4b4b41436b4de0e38d29c51031c2c7396bb354bb03e6764baa8fda8c7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PAGES 23&amp;24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00" t="24613" r="27375" b="15242"/>
          <a:stretch/>
        </p:blipFill>
        <p:spPr>
          <a:xfrm>
            <a:off x="8884920" y="1904049"/>
            <a:ext cx="2880360" cy="4100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58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4. Community Impacts 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0" t="24613" r="53363" b="65446"/>
          <a:stretch/>
        </p:blipFill>
        <p:spPr>
          <a:xfrm>
            <a:off x="674558" y="1795620"/>
            <a:ext cx="4666574" cy="67775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6" t="18591" r="46025" b="67206"/>
          <a:stretch/>
        </p:blipFill>
        <p:spPr>
          <a:xfrm>
            <a:off x="838200" y="3156181"/>
            <a:ext cx="5996066" cy="96836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0" t="26151" r="24125" b="47432"/>
          <a:stretch/>
        </p:blipFill>
        <p:spPr>
          <a:xfrm>
            <a:off x="6425044" y="1130292"/>
            <a:ext cx="5173981" cy="1070834"/>
          </a:xfrm>
          <a:prstGeom prst="rect">
            <a:avLst/>
          </a:prstGeom>
        </p:spPr>
      </p:pic>
      <p:pic>
        <p:nvPicPr>
          <p:cNvPr id="1028" name="Picture 4" descr="AVE THANINGTON REC! | Facebook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79" r="561" b="33886"/>
          <a:stretch/>
        </p:blipFill>
        <p:spPr bwMode="auto">
          <a:xfrm>
            <a:off x="7718572" y="2725362"/>
            <a:ext cx="3223748" cy="24703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ow can we help? | Canterbury City Council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558" y="4807349"/>
            <a:ext cx="3979391" cy="1090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75" t="49317" r="24182" b="32662"/>
          <a:stretch/>
        </p:blipFill>
        <p:spPr>
          <a:xfrm>
            <a:off x="5105401" y="5765092"/>
            <a:ext cx="4779124" cy="771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784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5. Open Floor: Community Discussion &amp; Q&amp;A 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502920" y="1690688"/>
            <a:ext cx="4301836" cy="10982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Be critical of ideas, not people. </a:t>
            </a:r>
            <a:endParaRPr lang="en-US" sz="2400" dirty="0"/>
          </a:p>
        </p:txBody>
      </p:sp>
      <p:sp>
        <p:nvSpPr>
          <p:cNvPr id="7" name="Rounded Rectangle 6"/>
          <p:cNvSpPr/>
          <p:nvPr/>
        </p:nvSpPr>
        <p:spPr>
          <a:xfrm>
            <a:off x="1047404" y="3016251"/>
            <a:ext cx="4560916" cy="957233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Allow everyone a chance to speak.  </a:t>
            </a:r>
            <a:endParaRPr lang="en-US" sz="2400" dirty="0"/>
          </a:p>
        </p:txBody>
      </p:sp>
      <p:sp>
        <p:nvSpPr>
          <p:cNvPr id="8" name="Rounded Rectangle 7"/>
          <p:cNvSpPr/>
          <p:nvPr/>
        </p:nvSpPr>
        <p:spPr>
          <a:xfrm>
            <a:off x="502920" y="4341814"/>
            <a:ext cx="4418215" cy="957233"/>
          </a:xfrm>
          <a:prstGeom prst="round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Listen respectfully to others. </a:t>
            </a:r>
            <a:endParaRPr lang="en-US" sz="2400" dirty="0"/>
          </a:p>
        </p:txBody>
      </p:sp>
      <p:sp>
        <p:nvSpPr>
          <p:cNvPr id="9" name="Rounded Rectangle 8"/>
          <p:cNvSpPr/>
          <p:nvPr/>
        </p:nvSpPr>
        <p:spPr>
          <a:xfrm>
            <a:off x="1878675" y="5667377"/>
            <a:ext cx="3940233" cy="849801"/>
          </a:xfrm>
          <a:prstGeom prst="round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Ask for clarification</a:t>
            </a:r>
            <a:r>
              <a:rPr lang="en-US" sz="2800" dirty="0" smtClean="0"/>
              <a:t>.  </a:t>
            </a:r>
            <a:endParaRPr lang="en-US" sz="2800" dirty="0"/>
          </a:p>
        </p:txBody>
      </p:sp>
      <p:pic>
        <p:nvPicPr>
          <p:cNvPr id="2052" name="Picture 4" descr="32,000+ Group Discussion Stock Illustrations, Ro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1171" y="2172828"/>
            <a:ext cx="4598903" cy="32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9334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6. Action Steps &amp; Next Moves </a:t>
            </a:r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4810298" y="1690688"/>
            <a:ext cx="2571404" cy="21395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Tell the council your concerns!</a:t>
            </a:r>
            <a:endParaRPr lang="en-US" sz="2400" b="1" dirty="0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3059084" y="3142211"/>
            <a:ext cx="1496291" cy="482138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825731" y="3724102"/>
            <a:ext cx="2571404" cy="2139576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Complete </a:t>
            </a:r>
            <a:r>
              <a:rPr lang="en-US" sz="2400" b="1" smtClean="0"/>
              <a:t>the survey</a:t>
            </a:r>
            <a:endParaRPr lang="en-US" sz="2400" b="1" dirty="0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6306590" y="3992880"/>
            <a:ext cx="11083" cy="994756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/>
          <p:cNvSpPr/>
          <p:nvPr/>
        </p:nvSpPr>
        <p:spPr>
          <a:xfrm>
            <a:off x="5289666" y="5150252"/>
            <a:ext cx="2033847" cy="1563444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Sign the e-petition</a:t>
            </a:r>
            <a:endParaRPr lang="en-US" sz="2400" b="1" dirty="0"/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7636625" y="3142211"/>
            <a:ext cx="1424939" cy="644754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8527473" y="3624349"/>
            <a:ext cx="3542607" cy="2676697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Email: </a:t>
            </a:r>
            <a:r>
              <a:rPr lang="en-US" sz="2400" dirty="0"/>
              <a:t>consultations</a:t>
            </a:r>
            <a:r>
              <a:rPr lang="en-US" sz="2400" dirty="0" smtClean="0"/>
              <a:t>@ </a:t>
            </a:r>
            <a:r>
              <a:rPr lang="en-US" sz="2400" dirty="0" err="1" smtClean="0"/>
              <a:t>canterbury.gov.uk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743000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6. Action Steps &amp; Next Moves 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007706" y="1690688"/>
            <a:ext cx="1007706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It is recommended to cover: </a:t>
            </a:r>
          </a:p>
          <a:p>
            <a:endParaRPr lang="en-US" sz="2800" dirty="0"/>
          </a:p>
          <a:p>
            <a:pPr marL="342900" indent="-342900">
              <a:buAutoNum type="arabicPeriod"/>
            </a:pPr>
            <a:r>
              <a:rPr lang="en-US" sz="2800" dirty="0" smtClean="0"/>
              <a:t>The </a:t>
            </a:r>
            <a:r>
              <a:rPr lang="en-US" sz="2800" b="1" dirty="0" smtClean="0"/>
              <a:t>scale of the development </a:t>
            </a:r>
            <a:r>
              <a:rPr lang="en-US" sz="2800" dirty="0" smtClean="0"/>
              <a:t>cannot be supported</a:t>
            </a:r>
          </a:p>
          <a:p>
            <a:pPr marL="342900" indent="-342900">
              <a:buAutoNum type="arabicPeriod"/>
            </a:pPr>
            <a:r>
              <a:rPr lang="en-US" sz="2800" dirty="0" smtClean="0"/>
              <a:t>Removing access to </a:t>
            </a:r>
            <a:r>
              <a:rPr lang="en-US" sz="2800" b="1" dirty="0" smtClean="0"/>
              <a:t>all green space </a:t>
            </a:r>
            <a:r>
              <a:rPr lang="en-US" sz="2800" dirty="0" smtClean="0"/>
              <a:t>including the play areas, courts </a:t>
            </a:r>
            <a:r>
              <a:rPr lang="en-US" sz="2800" dirty="0" err="1" smtClean="0"/>
              <a:t>etc</a:t>
            </a:r>
            <a:r>
              <a:rPr lang="en-US" sz="2800" dirty="0" smtClean="0"/>
              <a:t> is not supported </a:t>
            </a:r>
          </a:p>
          <a:p>
            <a:pPr marL="342900" indent="-342900">
              <a:buAutoNum type="arabicPeriod"/>
            </a:pPr>
            <a:r>
              <a:rPr lang="en-US" sz="2800" dirty="0" smtClean="0"/>
              <a:t>The </a:t>
            </a:r>
            <a:r>
              <a:rPr lang="en-US" sz="2800" b="1" dirty="0" smtClean="0"/>
              <a:t>benefit of The Orchards </a:t>
            </a:r>
            <a:r>
              <a:rPr lang="en-US" sz="2800" dirty="0" smtClean="0"/>
              <a:t>on the community and you/your family in particular </a:t>
            </a:r>
          </a:p>
          <a:p>
            <a:pPr marL="342900" indent="-342900">
              <a:buAutoNum type="arabicPeriod"/>
            </a:pPr>
            <a:r>
              <a:rPr lang="en-US" sz="2800" b="1" dirty="0" smtClean="0"/>
              <a:t>An alternative proposal</a:t>
            </a:r>
            <a:r>
              <a:rPr lang="en-US" sz="2800" dirty="0" smtClean="0"/>
              <a:t>: </a:t>
            </a:r>
          </a:p>
          <a:p>
            <a:pPr marL="914400" lvl="1" indent="-457200">
              <a:buFont typeface="Wingdings" charset="2"/>
              <a:buChar char="Ø"/>
            </a:pPr>
            <a:r>
              <a:rPr lang="en-US" sz="2800" dirty="0" smtClean="0"/>
              <a:t>for example:  building only 1000 houses, minimum 30% affordable housing, a school, new road infrastructure.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91146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 Closing Remarks </a:t>
            </a:r>
            <a:endParaRPr lang="en-US" dirty="0"/>
          </a:p>
        </p:txBody>
      </p:sp>
      <p:pic>
        <p:nvPicPr>
          <p:cNvPr id="1026" name="Picture 2" descr="he Lorax (Film) | Near Pure Good Hero Wiki | Fando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494" y="1940767"/>
            <a:ext cx="2780522" cy="3913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ustomVinylDecor Dr. Seuss Lorax Quote Unless Someone Like You Car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7110" y="1690688"/>
            <a:ext cx="5710335" cy="456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4943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Welcome </a:t>
            </a:r>
            <a:r>
              <a:rPr lang="en-US" dirty="0"/>
              <a:t>&amp; Introductions </a:t>
            </a:r>
            <a:r>
              <a:rPr lang="en-US" dirty="0" smtClean="0">
                <a:effectLst/>
              </a:rPr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The Value of The Orchards 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Overview of Proposed Housing Developments </a:t>
            </a:r>
            <a:r>
              <a:rPr lang="en-US" dirty="0" smtClean="0">
                <a:effectLst/>
              </a:rPr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Community </a:t>
            </a:r>
            <a:r>
              <a:rPr lang="en-US" dirty="0"/>
              <a:t>Impacts </a:t>
            </a:r>
            <a:r>
              <a:rPr lang="en-US" dirty="0" smtClean="0">
                <a:effectLst/>
              </a:rPr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Open Floor: Community Discussion &amp; Q&amp;A </a:t>
            </a:r>
            <a:r>
              <a:rPr lang="en-US" dirty="0" smtClean="0">
                <a:effectLst/>
              </a:rPr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Action </a:t>
            </a:r>
            <a:r>
              <a:rPr lang="en-US" dirty="0"/>
              <a:t>Steps &amp; Next Moves 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Closing Remarks </a:t>
            </a:r>
            <a:r>
              <a:rPr lang="en-US" dirty="0" smtClean="0">
                <a:effectLst/>
              </a:rPr>
              <a:t>  </a:t>
            </a:r>
            <a:endParaRPr lang="en-US" dirty="0"/>
          </a:p>
        </p:txBody>
      </p:sp>
      <p:pic>
        <p:nvPicPr>
          <p:cNvPr id="4098" name="Picture 2" descr="genda - Free files and folders ico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8524" y="232757"/>
            <a:ext cx="1860492" cy="186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961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Purpose and Objective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smtClean="0"/>
              <a:t>PURPOSE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Hear the concerns of residents within </a:t>
            </a:r>
            <a:r>
              <a:rPr lang="en-US" dirty="0" err="1" smtClean="0"/>
              <a:t>Wincheap</a:t>
            </a:r>
            <a:r>
              <a:rPr lang="en-US" dirty="0" smtClean="0"/>
              <a:t>, and the wider Canterbury area, about the planned development on </a:t>
            </a:r>
            <a:r>
              <a:rPr lang="en-US" dirty="0" err="1" smtClean="0"/>
              <a:t>Wincheap</a:t>
            </a:r>
            <a:r>
              <a:rPr lang="en-US" dirty="0" smtClean="0"/>
              <a:t> Orchards (Merton Park).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smtClean="0"/>
              <a:t>OBJECTIVE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Encourage discussion and action in order to promote these concerns and ultimately limit the scale of the development on </a:t>
            </a:r>
            <a:r>
              <a:rPr lang="en-US" dirty="0" err="1" smtClean="0"/>
              <a:t>Wincheap</a:t>
            </a:r>
            <a:r>
              <a:rPr lang="en-US" dirty="0" smtClean="0"/>
              <a:t> Orchards. </a:t>
            </a:r>
            <a:endParaRPr lang="en-US" dirty="0"/>
          </a:p>
        </p:txBody>
      </p:sp>
      <p:pic>
        <p:nvPicPr>
          <p:cNvPr id="2050" name="Picture 2" descr="ffective Project Objectives: Definition, Types + Exampl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5854" y="293052"/>
            <a:ext cx="2795272" cy="13976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7667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 Introductions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Canterbury City Councilors </a:t>
            </a:r>
          </a:p>
          <a:p>
            <a:r>
              <a:rPr lang="en-US" dirty="0" smtClean="0"/>
              <a:t>The </a:t>
            </a:r>
            <a:r>
              <a:rPr lang="en-US" dirty="0" err="1" smtClean="0"/>
              <a:t>Wincheap</a:t>
            </a:r>
            <a:r>
              <a:rPr lang="en-US" dirty="0" smtClean="0"/>
              <a:t> Society </a:t>
            </a:r>
          </a:p>
          <a:p>
            <a:r>
              <a:rPr lang="en-US" dirty="0" err="1" smtClean="0"/>
              <a:t>Wincheap</a:t>
            </a:r>
            <a:r>
              <a:rPr lang="en-US" dirty="0" smtClean="0"/>
              <a:t> Allotments </a:t>
            </a:r>
          </a:p>
          <a:p>
            <a:r>
              <a:rPr lang="en-US" dirty="0" smtClean="0"/>
              <a:t>‘Save the Rec’ Campaign</a:t>
            </a:r>
          </a:p>
          <a:p>
            <a:r>
              <a:rPr lang="en-US" dirty="0" smtClean="0"/>
              <a:t>Prospective candidates for upcoming by-election </a:t>
            </a:r>
            <a:r>
              <a:rPr lang="en-US" dirty="0" err="1" smtClean="0"/>
              <a:t>Wincheap</a:t>
            </a:r>
            <a:r>
              <a:rPr lang="en-US" dirty="0" smtClean="0"/>
              <a:t> Ward</a:t>
            </a:r>
          </a:p>
          <a:p>
            <a:r>
              <a:rPr lang="en-US" dirty="0" err="1"/>
              <a:t>Wincheap</a:t>
            </a:r>
            <a:r>
              <a:rPr lang="en-US" dirty="0"/>
              <a:t> Foundation Primary School </a:t>
            </a:r>
            <a:endParaRPr lang="en-US" dirty="0" smtClean="0"/>
          </a:p>
          <a:p>
            <a:r>
              <a:rPr lang="en-US" dirty="0" smtClean="0"/>
              <a:t>Press/Local Media </a:t>
            </a:r>
          </a:p>
          <a:p>
            <a:endParaRPr lang="en-US" dirty="0"/>
          </a:p>
        </p:txBody>
      </p:sp>
      <p:pic>
        <p:nvPicPr>
          <p:cNvPr id="5124" name="Picture 4" descr="and Wave Icons - Free SVG &amp; PNG Hand Wave Images - Noun Projec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8895" y="75406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8574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2. The Value of The Orchards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60905"/>
            <a:ext cx="10515600" cy="749935"/>
          </a:xfrm>
        </p:spPr>
        <p:txBody>
          <a:bodyPr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dirty="0" smtClean="0"/>
              <a:t>Benefits of Green Spaces</a:t>
            </a:r>
            <a:endParaRPr lang="en-US" sz="4800" dirty="0"/>
          </a:p>
        </p:txBody>
      </p:sp>
      <p:pic>
        <p:nvPicPr>
          <p:cNvPr id="4098" name="Picture 2" descr="eautiful orchards you can visit without a car - Scenic Rail Brita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381057"/>
            <a:ext cx="4053590" cy="26974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88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2. The Value of The Orchards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39240"/>
            <a:ext cx="10515600" cy="4968240"/>
          </a:xfrm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800" b="1" dirty="0" smtClean="0">
                <a:latin typeface="+mj-lt"/>
              </a:rPr>
              <a:t>Health Benefits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 smtClean="0">
              <a:solidFill>
                <a:srgbClr val="FF0000"/>
              </a:solidFill>
              <a:latin typeface="+mj-lt"/>
            </a:endParaRPr>
          </a:p>
          <a:p>
            <a:r>
              <a:rPr lang="en-US" sz="2200" dirty="0"/>
              <a:t>Mental health and </a:t>
            </a:r>
            <a:r>
              <a:rPr lang="en-US" sz="2200" dirty="0" smtClean="0"/>
              <a:t>well‑being</a:t>
            </a:r>
            <a:endParaRPr lang="en-US" sz="2200" dirty="0"/>
          </a:p>
          <a:p>
            <a:r>
              <a:rPr lang="en-US" sz="2200" dirty="0" smtClean="0"/>
              <a:t>Physical </a:t>
            </a:r>
            <a:r>
              <a:rPr lang="en-US" sz="2200" dirty="0"/>
              <a:t>health</a:t>
            </a:r>
          </a:p>
          <a:p>
            <a:r>
              <a:rPr lang="en-US" sz="2200" dirty="0" smtClean="0"/>
              <a:t>Reducing </a:t>
            </a:r>
            <a:r>
              <a:rPr lang="en-US" sz="2200" dirty="0"/>
              <a:t>health inequalities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200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US" sz="2200" i="1" dirty="0"/>
              <a:t>A large study over 10 years showed that people with better access to green and blue spaces have lower risk of anxiety and depression. (</a:t>
            </a:r>
            <a:r>
              <a:rPr lang="en-US" sz="2200" i="1" dirty="0">
                <a:hlinkClick r:id="rId3" tooltip="Green spaces are linked with better mental health"/>
              </a:rPr>
              <a:t>NIHR Evidence</a:t>
            </a:r>
            <a:r>
              <a:rPr lang="en-US" sz="2200" i="1" dirty="0" smtClean="0"/>
              <a:t>)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US" sz="2200" i="1" dirty="0" smtClean="0"/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US" sz="2200" i="1" dirty="0" smtClean="0"/>
              <a:t>In Great Britain, urban green and blue spaces removed ~27,900 </a:t>
            </a:r>
            <a:r>
              <a:rPr lang="en-US" sz="2200" i="1" dirty="0" err="1" smtClean="0"/>
              <a:t>tonnes</a:t>
            </a:r>
            <a:r>
              <a:rPr lang="en-US" sz="2200" i="1" dirty="0" smtClean="0"/>
              <a:t> of pollutants (PM10, SO₂, NO, NH₃, O₃) in 2017, saving an estimated £162.6 million in health costs. (</a:t>
            </a:r>
            <a:r>
              <a:rPr lang="en-US" sz="2200" i="1" dirty="0" smtClean="0">
                <a:hlinkClick r:id="rId4" tooltip="UK natural capital - Office for National Statistics"/>
              </a:rPr>
              <a:t>Office for National Statistics</a:t>
            </a:r>
            <a:r>
              <a:rPr lang="en-US" sz="2200" i="1" dirty="0" smtClean="0"/>
              <a:t>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US" sz="2600" b="1" dirty="0"/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6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21800" y="365125"/>
            <a:ext cx="2413000" cy="18004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76796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2. The Value of The Orchards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923471"/>
          </a:xfrm>
        </p:spPr>
        <p:txBody>
          <a:bodyPr>
            <a:normAutofit fontScale="62500" lnSpcReduction="20000"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200" b="1" dirty="0" smtClean="0"/>
              <a:t>Environmental Benefits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3800" dirty="0" smtClean="0">
              <a:solidFill>
                <a:srgbClr val="FF0000"/>
              </a:solidFill>
            </a:endParaRPr>
          </a:p>
          <a:p>
            <a:r>
              <a:rPr lang="en-US" sz="3800" dirty="0" smtClean="0">
                <a:latin typeface="+mj-lt"/>
              </a:rPr>
              <a:t>Air quality &amp; pollution removal</a:t>
            </a:r>
          </a:p>
          <a:p>
            <a:pPr lvl="1"/>
            <a:endParaRPr lang="en-US" sz="3800" dirty="0" smtClean="0">
              <a:latin typeface="+mj-lt"/>
            </a:endParaRPr>
          </a:p>
          <a:p>
            <a:r>
              <a:rPr lang="en-US" sz="3800" dirty="0" smtClean="0">
                <a:latin typeface="+mj-lt"/>
              </a:rPr>
              <a:t>Heat reduction </a:t>
            </a:r>
          </a:p>
          <a:p>
            <a:endParaRPr lang="en-US" sz="3800" dirty="0">
              <a:latin typeface="+mj-lt"/>
            </a:endParaRPr>
          </a:p>
          <a:p>
            <a:r>
              <a:rPr lang="en-US" sz="3800" dirty="0" smtClean="0">
                <a:latin typeface="+mj-lt"/>
              </a:rPr>
              <a:t>Water </a:t>
            </a:r>
            <a:r>
              <a:rPr lang="en-US" sz="3800" dirty="0">
                <a:latin typeface="+mj-lt"/>
              </a:rPr>
              <a:t>management and flood mitigation</a:t>
            </a:r>
          </a:p>
          <a:p>
            <a:pPr lvl="1"/>
            <a:endParaRPr lang="en-US" sz="3800" dirty="0">
              <a:latin typeface="+mj-lt"/>
            </a:endParaRPr>
          </a:p>
          <a:p>
            <a:r>
              <a:rPr lang="en-US" sz="3800" dirty="0" smtClean="0">
                <a:latin typeface="+mj-lt"/>
              </a:rPr>
              <a:t>Biodiversity</a:t>
            </a:r>
            <a:r>
              <a:rPr lang="en-US" sz="3800" dirty="0">
                <a:latin typeface="+mj-lt"/>
              </a:rPr>
              <a:t>, ecological </a:t>
            </a:r>
            <a:r>
              <a:rPr lang="en-US" sz="3800" dirty="0" smtClean="0">
                <a:latin typeface="+mj-lt"/>
              </a:rPr>
              <a:t>connectivity</a:t>
            </a:r>
          </a:p>
          <a:p>
            <a:pPr marL="0" indent="0">
              <a:buNone/>
            </a:pPr>
            <a:endParaRPr lang="en-US" sz="3800" dirty="0">
              <a:latin typeface="+mj-lt"/>
            </a:endParaRPr>
          </a:p>
          <a:p>
            <a:pPr marL="0" indent="0">
              <a:buNone/>
            </a:pPr>
            <a:r>
              <a:rPr lang="en-US" sz="3800" i="1" dirty="0" smtClean="0">
                <a:latin typeface="+mj-lt"/>
              </a:rPr>
              <a:t>Green </a:t>
            </a:r>
            <a:r>
              <a:rPr lang="en-US" sz="3800" i="1" dirty="0">
                <a:latin typeface="+mj-lt"/>
              </a:rPr>
              <a:t>spaces serve as habitats for wildlife; they increase ecological corridors, maintaining plant/animal diversity in </a:t>
            </a:r>
            <a:r>
              <a:rPr lang="en-US" sz="3800" i="1" dirty="0" err="1">
                <a:latin typeface="+mj-lt"/>
              </a:rPr>
              <a:t>urbanised</a:t>
            </a:r>
            <a:r>
              <a:rPr lang="en-US" sz="3800" i="1" dirty="0">
                <a:latin typeface="+mj-lt"/>
              </a:rPr>
              <a:t> areas. (</a:t>
            </a:r>
            <a:r>
              <a:rPr lang="en-US" sz="3800" i="1" dirty="0">
                <a:latin typeface="+mj-lt"/>
                <a:hlinkClick r:id="rId3" tooltip="The Benefits of Urban Greening and Its Impact on City Life - The Institute for Environmental Research and Education"/>
              </a:rPr>
              <a:t>Institute for Environmental Research</a:t>
            </a:r>
            <a:r>
              <a:rPr lang="en-US" sz="3800" i="1" dirty="0">
                <a:latin typeface="+mj-lt"/>
              </a:rPr>
              <a:t>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3030" y="121920"/>
            <a:ext cx="2686050" cy="2148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9233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2. The Value of The Orchards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smtClean="0"/>
              <a:t>Social and Community Benefits</a:t>
            </a:r>
          </a:p>
          <a:p>
            <a:pPr marL="0" indent="0">
              <a:buNone/>
            </a:pPr>
            <a:endParaRPr lang="en-US" b="1" dirty="0" smtClean="0"/>
          </a:p>
          <a:p>
            <a:r>
              <a:rPr lang="en-US" dirty="0" smtClean="0">
                <a:latin typeface="+mj-lt"/>
              </a:rPr>
              <a:t>Social cohesion &amp; community wellbeing</a:t>
            </a:r>
          </a:p>
          <a:p>
            <a:r>
              <a:rPr lang="en-US" dirty="0" smtClean="0">
                <a:latin typeface="+mj-lt"/>
              </a:rPr>
              <a:t>Cultural, educational, recreational value</a:t>
            </a:r>
          </a:p>
          <a:p>
            <a:pPr marL="0" indent="0">
              <a:buNone/>
            </a:pPr>
            <a:endParaRPr lang="en-US" dirty="0">
              <a:effectLst/>
              <a:latin typeface="+mj-lt"/>
            </a:endParaRPr>
          </a:p>
          <a:p>
            <a:pPr marL="0" indent="0">
              <a:buNone/>
            </a:pPr>
            <a:r>
              <a:rPr lang="en-US" i="1" dirty="0" smtClean="0">
                <a:effectLst/>
                <a:latin typeface="+mj-lt"/>
              </a:rPr>
              <a:t>Green spaces provide opportunity for recreation (play, walking, sports), for children’s development, for informal learning about nature, heritage etc. (</a:t>
            </a:r>
            <a:r>
              <a:rPr lang="en-US" i="1" dirty="0">
                <a:latin typeface="+mj-lt"/>
                <a:hlinkClick r:id="rId3" tooltip="Who benefits from nature in cities? Social inequalities in access to urban green and blue spaces across Europe | Publications | European Environment Agency (EEA)"/>
              </a:rPr>
              <a:t>European Environment Agency</a:t>
            </a:r>
            <a:r>
              <a:rPr lang="en-US" i="1" dirty="0" smtClean="0">
                <a:effectLst/>
                <a:latin typeface="+mj-lt"/>
              </a:rPr>
              <a:t>)</a:t>
            </a:r>
          </a:p>
          <a:p>
            <a:pPr marL="0" indent="0">
              <a:buNone/>
            </a:pPr>
            <a:endParaRPr lang="en-US" b="1" dirty="0" smtClean="0">
              <a:effectLst/>
            </a:endParaRPr>
          </a:p>
        </p:txBody>
      </p:sp>
      <p:pic>
        <p:nvPicPr>
          <p:cNvPr id="7170" name="Picture 2" descr="utomated Lived Experience Feedback | Pulse For Goo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365125"/>
            <a:ext cx="3845293" cy="214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8666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2. The Value of The Orchards </a:t>
            </a:r>
            <a:r>
              <a:rPr lang="en-US" sz="4000" dirty="0" smtClean="0">
                <a:effectLst/>
              </a:rPr>
              <a:t> 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1690688"/>
            <a:ext cx="11689080" cy="5349240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200" b="1" dirty="0"/>
              <a:t>Local Data </a:t>
            </a:r>
            <a:endParaRPr lang="en-US" sz="3200" b="1" dirty="0" smtClean="0"/>
          </a:p>
          <a:p>
            <a:pPr marL="0" indent="0">
              <a:buNone/>
            </a:pPr>
            <a:r>
              <a:rPr lang="en-US" sz="2400" b="1" dirty="0" smtClean="0"/>
              <a:t>Canterbury’s Green Infrastructure Strategy</a:t>
            </a:r>
          </a:p>
          <a:p>
            <a:pPr lvl="1"/>
            <a:r>
              <a:rPr lang="en-US" sz="2000" b="1" dirty="0" smtClean="0"/>
              <a:t>The </a:t>
            </a:r>
            <a:r>
              <a:rPr lang="en-US" sz="2000" b="1" dirty="0"/>
              <a:t>Strategy confirms that </a:t>
            </a:r>
            <a:r>
              <a:rPr lang="en-US" sz="2000" b="1" i="1" dirty="0"/>
              <a:t>northern areas</a:t>
            </a:r>
            <a:r>
              <a:rPr lang="en-US" sz="2000" b="1" dirty="0"/>
              <a:t> of Canterbury meet standards for accessible green space. But central and southern parts have deficits in accessible green space, allotments, play spaces and pitches. (</a:t>
            </a:r>
            <a:r>
              <a:rPr lang="en-US" sz="2000" b="1" dirty="0">
                <a:hlinkClick r:id="rId2" invalidUrl="https://www.canterbury.gov.uk/sites/default/files/2024-04/Green infrastructure strategy.pdf?utm_source=chatgpt.com" tooltip="Canterbury"/>
              </a:rPr>
              <a:t>Canterbury City Council</a:t>
            </a:r>
            <a:r>
              <a:rPr lang="en-US" sz="2000" b="1" dirty="0"/>
              <a:t>)</a:t>
            </a:r>
          </a:p>
          <a:p>
            <a:pPr lvl="1"/>
            <a:r>
              <a:rPr lang="en-US" sz="2000" b="1" dirty="0"/>
              <a:t>It also explicitly states that areas with poorer health tend to correlate with fewer accessible green spaces. (</a:t>
            </a:r>
            <a:r>
              <a:rPr lang="en-US" sz="2000" b="1" dirty="0">
                <a:hlinkClick r:id="rId3" invalidUrl="https://www.canterbury.gov.uk/sites/default/files/2024-04/Green infrastructure strategy.pdf?utm_source=chatgpt.com" tooltip="Canterbury"/>
              </a:rPr>
              <a:t>Canterbury City Council</a:t>
            </a:r>
            <a:r>
              <a:rPr lang="en-US" sz="2000" b="1" dirty="0"/>
              <a:t>)</a:t>
            </a:r>
          </a:p>
          <a:p>
            <a:pPr lvl="1"/>
            <a:endParaRPr lang="en-US" sz="2000" b="1" dirty="0" smtClean="0"/>
          </a:p>
          <a:p>
            <a:pPr marL="0" indent="0">
              <a:buNone/>
            </a:pPr>
            <a:r>
              <a:rPr lang="en-US" sz="2400" dirty="0" smtClean="0"/>
              <a:t>Open </a:t>
            </a:r>
            <a:r>
              <a:rPr lang="en-US" sz="2400" dirty="0"/>
              <a:t>Space Strategy (Canterbury, 2024‑2040)</a:t>
            </a:r>
          </a:p>
          <a:p>
            <a:pPr lvl="1"/>
            <a:r>
              <a:rPr lang="en-US" sz="2000" dirty="0"/>
              <a:t>The local government </a:t>
            </a:r>
            <a:r>
              <a:rPr lang="en-US" sz="2000" dirty="0" err="1"/>
              <a:t>recognises</a:t>
            </a:r>
            <a:r>
              <a:rPr lang="en-US" sz="2000" dirty="0"/>
              <a:t> open spaces provide benefits such as </a:t>
            </a:r>
            <a:r>
              <a:rPr lang="en-US" sz="2000" i="1" dirty="0"/>
              <a:t>health, wellbeing, education, climate change mitigation, biodiversity, movement (both people and wildlife)</a:t>
            </a:r>
            <a:r>
              <a:rPr lang="en-US" sz="2000" dirty="0"/>
              <a:t>. (</a:t>
            </a:r>
            <a:r>
              <a:rPr lang="en-US" sz="2000" dirty="0">
                <a:hlinkClick r:id="rId4" tooltip="Draft Open Space Strategy 2024-2040 - Canterbury Newsroom"/>
              </a:rPr>
              <a:t>Canterbury Newsroom</a:t>
            </a:r>
            <a:r>
              <a:rPr lang="en-US" sz="2000" dirty="0"/>
              <a:t>)</a:t>
            </a:r>
          </a:p>
          <a:p>
            <a:pPr lvl="1"/>
            <a:r>
              <a:rPr lang="en-US" sz="2000" dirty="0"/>
              <a:t>They classify open spaces into types (parks &amp; gardens; natural &amp; semi‑natural green spaces; amenities; play areas; allotments; corridors etc.) and aim for high quality, sustainable provision. (</a:t>
            </a:r>
            <a:r>
              <a:rPr lang="en-US" sz="2000" dirty="0">
                <a:hlinkClick r:id="rId4" tooltip="Draft Open Space Strategy 2024-2040 - Canterbury Newsroom"/>
              </a:rPr>
              <a:t>Canterbury Newsroom</a:t>
            </a:r>
            <a:r>
              <a:rPr lang="en-US" sz="2000" dirty="0" smtClean="0"/>
              <a:t>)</a:t>
            </a:r>
            <a:endParaRPr lang="en-US" sz="2000" dirty="0"/>
          </a:p>
        </p:txBody>
      </p:sp>
      <p:pic>
        <p:nvPicPr>
          <p:cNvPr id="8196" name="Picture 4" descr="he 12 best things to do in Canterbury, England - Lonely Plane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2826" y="365125"/>
            <a:ext cx="3443394" cy="19369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5075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</TotalTime>
  <Words>770</Words>
  <Application>Microsoft Macintosh PowerPoint</Application>
  <PresentationFormat>Widescreen</PresentationFormat>
  <Paragraphs>113</Paragraphs>
  <Slides>19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Calibri</vt:lpstr>
      <vt:lpstr>Calibri Light</vt:lpstr>
      <vt:lpstr>Wingdings</vt:lpstr>
      <vt:lpstr>Arial</vt:lpstr>
      <vt:lpstr>Office Theme</vt:lpstr>
      <vt:lpstr>Protect Wincheap Orchards</vt:lpstr>
      <vt:lpstr>Agenda</vt:lpstr>
      <vt:lpstr>Purpose and Objective</vt:lpstr>
      <vt:lpstr>1. Introductions</vt:lpstr>
      <vt:lpstr>2. The Value of The Orchards</vt:lpstr>
      <vt:lpstr>2. The Value of The Orchards </vt:lpstr>
      <vt:lpstr>2. The Value of The Orchards</vt:lpstr>
      <vt:lpstr>2. The Value of The Orchards</vt:lpstr>
      <vt:lpstr>2. The Value of The Orchards  </vt:lpstr>
      <vt:lpstr>2. The Value of The Orchards </vt:lpstr>
      <vt:lpstr>3. Overview of Proposed Housing Developments</vt:lpstr>
      <vt:lpstr>3. Overview of Proposed Housing Developments</vt:lpstr>
      <vt:lpstr>3. Overview of Proposed Housing Developments</vt:lpstr>
      <vt:lpstr>3. Overview of Proposed Housing Developments</vt:lpstr>
      <vt:lpstr>4. Community Impacts </vt:lpstr>
      <vt:lpstr>5. Open Floor: Community Discussion &amp; Q&amp;A </vt:lpstr>
      <vt:lpstr>6. Action Steps &amp; Next Moves </vt:lpstr>
      <vt:lpstr>6. Action Steps &amp; Next Moves </vt:lpstr>
      <vt:lpstr>7. Closing Remarks </vt:lpstr>
    </vt:vector>
  </TitlesOfParts>
  <Company/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Protect Wincheap Orchards</dc:title>
  <dc:creator>Freya Denham</dc:creator>
  <cp:lastModifiedBy>Freya Denham</cp:lastModifiedBy>
  <cp:revision>20</cp:revision>
  <dcterms:created xsi:type="dcterms:W3CDTF">2025-10-14T20:40:31Z</dcterms:created>
  <dcterms:modified xsi:type="dcterms:W3CDTF">2025-10-17T16:02:37Z</dcterms:modified>
</cp:coreProperties>
</file>